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1" r:id="rId2"/>
    <p:sldId id="288" r:id="rId3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1296" y="66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68842200675697E-4"/>
          <c:y val="1.4617219789204871E-2"/>
          <c:w val="0.99894862315598654"/>
          <c:h val="0.882811908805546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D05F-4633-8345-28328A8A517D}"/>
              </c:ext>
            </c:extLst>
          </c:dPt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D05F-4633-8345-28328A8A517D}"/>
              </c:ext>
            </c:extLst>
          </c:dPt>
          <c:dPt>
            <c:idx val="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D05F-4633-8345-28328A8A517D}"/>
              </c:ext>
            </c:extLst>
          </c:dPt>
          <c:dPt>
            <c:idx val="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D05F-4633-8345-28328A8A517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9-D05F-4633-8345-28328A8A517D}"/>
              </c:ext>
            </c:extLst>
          </c:dPt>
          <c:dPt>
            <c:idx val="6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B-D05F-4633-8345-28328A8A517D}"/>
              </c:ext>
            </c:extLst>
          </c:dPt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D05F-4633-8345-28328A8A517D}"/>
              </c:ext>
            </c:extLst>
          </c:dPt>
          <c:dPt>
            <c:idx val="8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F-D05F-4633-8345-28328A8A517D}"/>
              </c:ext>
            </c:extLst>
          </c:dPt>
          <c:dPt>
            <c:idx val="9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1-D05F-4633-8345-28328A8A517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13-D05F-4633-8345-28328A8A517D}"/>
              </c:ext>
            </c:extLst>
          </c:dPt>
          <c:dPt>
            <c:idx val="1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5-D05F-4633-8345-28328A8A517D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5F-4633-8345-28328A8A51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5F-4633-8345-28328A8A51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5F-4633-8345-28328A8A51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5F-4633-8345-28328A8A51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05F-4633-8345-28328A8A51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05F-4633-8345-28328A8A517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05F-4633-8345-28328A8A517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05F-4633-8345-28328A8A517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05F-4633-8345-28328A8A51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Sales 2014YE</c:v>
                </c:pt>
                <c:pt idx="1">
                  <c:v>∆ Sales EMENA</c:v>
                </c:pt>
                <c:pt idx="2">
                  <c:v>∆ Sales AMS</c:v>
                </c:pt>
                <c:pt idx="3">
                  <c:v>∆ Sales AOA</c:v>
                </c:pt>
                <c:pt idx="4">
                  <c:v>∆ Sales GMB</c:v>
                </c:pt>
                <c:pt idx="5">
                  <c:v>Sales 2015YE</c:v>
                </c:pt>
                <c:pt idx="6">
                  <c:v>∆ Sales EMENA</c:v>
                </c:pt>
                <c:pt idx="7">
                  <c:v>∆ Sales AMS</c:v>
                </c:pt>
                <c:pt idx="8">
                  <c:v>∆ Sales AOA</c:v>
                </c:pt>
                <c:pt idx="9">
                  <c:v>∆ Sales GMB</c:v>
                </c:pt>
                <c:pt idx="10">
                  <c:v>Sales 2016YE</c:v>
                </c:pt>
              </c:strCache>
            </c:strRef>
          </c:cat>
          <c:val>
            <c:numRef>
              <c:f>Sheet1!$B$2:$B$12</c:f>
              <c:numCache>
                <c:formatCode>0.0</c:formatCode>
                <c:ptCount val="11"/>
                <c:pt idx="0">
                  <c:v>91.611999999999995</c:v>
                </c:pt>
                <c:pt idx="1">
                  <c:v>90.05</c:v>
                </c:pt>
                <c:pt idx="2">
                  <c:v>89.269000000000005</c:v>
                </c:pt>
                <c:pt idx="3">
                  <c:v>88.814999999999998</c:v>
                </c:pt>
                <c:pt idx="4">
                  <c:v>88.784999999999997</c:v>
                </c:pt>
                <c:pt idx="5">
                  <c:v>88.784999999999997</c:v>
                </c:pt>
                <c:pt idx="6">
                  <c:v>88.631</c:v>
                </c:pt>
                <c:pt idx="7">
                  <c:v>88.631</c:v>
                </c:pt>
                <c:pt idx="8">
                  <c:v>89.143000000000001</c:v>
                </c:pt>
                <c:pt idx="9">
                  <c:v>89.298000000000002</c:v>
                </c:pt>
                <c:pt idx="10">
                  <c:v>89.468999999999994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05F-4633-8345-28328A8A51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D05F-4633-8345-28328A8A517D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A-D05F-4633-8345-28328A8A517D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C-D05F-4633-8345-28328A8A517D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E-D05F-4633-8345-28328A8A517D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0-D05F-4633-8345-28328A8A517D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2-D05F-4633-8345-28328A8A517D}"/>
              </c:ext>
            </c:extLst>
          </c:dPt>
          <c:dLbls>
            <c:dLbl>
              <c:idx val="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D05F-4633-8345-28328A8A517D}"/>
                </c:ext>
              </c:extLst>
            </c:dLbl>
            <c:dLbl>
              <c:idx val="2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4-D05F-4633-8345-28328A8A517D}"/>
                </c:ext>
              </c:extLst>
            </c:dLbl>
            <c:dLbl>
              <c:idx val="3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D05F-4633-8345-28328A8A517D}"/>
                </c:ext>
              </c:extLst>
            </c:dLbl>
            <c:dLbl>
              <c:idx val="4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8-D05F-4633-8345-28328A8A517D}"/>
                </c:ext>
              </c:extLst>
            </c:dLbl>
            <c:dLbl>
              <c:idx val="5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A-D05F-4633-8345-28328A8A517D}"/>
                </c:ext>
              </c:extLst>
            </c:dLbl>
            <c:dLbl>
              <c:idx val="6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6-D05F-4633-8345-28328A8A517D}"/>
                </c:ext>
              </c:extLst>
            </c:dLbl>
            <c:dLbl>
              <c:idx val="7"/>
              <c:numFmt formatCode="&quot;+&quot;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D05F-4633-8345-28328A8A517D}"/>
                </c:ext>
              </c:extLst>
            </c:dLbl>
            <c:dLbl>
              <c:idx val="1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2-D05F-4633-8345-28328A8A517D}"/>
                </c:ext>
              </c:extLst>
            </c:dLbl>
            <c:numFmt formatCode="&quot;+&quot;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Sales 2014YE</c:v>
                </c:pt>
                <c:pt idx="1">
                  <c:v>∆ Sales EMENA</c:v>
                </c:pt>
                <c:pt idx="2">
                  <c:v>∆ Sales AMS</c:v>
                </c:pt>
                <c:pt idx="3">
                  <c:v>∆ Sales AOA</c:v>
                </c:pt>
                <c:pt idx="4">
                  <c:v>∆ Sales GMB</c:v>
                </c:pt>
                <c:pt idx="5">
                  <c:v>Sales 2015YE</c:v>
                </c:pt>
                <c:pt idx="6">
                  <c:v>∆ Sales EMENA</c:v>
                </c:pt>
                <c:pt idx="7">
                  <c:v>∆ Sales AMS</c:v>
                </c:pt>
                <c:pt idx="8">
                  <c:v>∆ Sales AOA</c:v>
                </c:pt>
                <c:pt idx="9">
                  <c:v>∆ Sales GMB</c:v>
                </c:pt>
                <c:pt idx="10">
                  <c:v>Sales 2016YE</c:v>
                </c:pt>
              </c:strCache>
            </c:strRef>
          </c:cat>
          <c:val>
            <c:numRef>
              <c:f>Sheet1!$C$2:$C$12</c:f>
              <c:numCache>
                <c:formatCode>0.0</c:formatCode>
                <c:ptCount val="11"/>
                <c:pt idx="1">
                  <c:v>1.5620000000000012</c:v>
                </c:pt>
                <c:pt idx="2">
                  <c:v>0.78099999999999881</c:v>
                </c:pt>
                <c:pt idx="3">
                  <c:v>0.45400000000000063</c:v>
                </c:pt>
                <c:pt idx="4">
                  <c:v>2.9999999999998472E-2</c:v>
                </c:pt>
                <c:pt idx="6">
                  <c:v>0.15399999999999991</c:v>
                </c:pt>
                <c:pt idx="7">
                  <c:v>0.51200000000000045</c:v>
                </c:pt>
                <c:pt idx="8">
                  <c:v>0.15500000000000114</c:v>
                </c:pt>
                <c:pt idx="9">
                  <c:v>0.17099999999999937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D05F-4633-8345-28328A8A5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26649088"/>
        <c:axId val="126650624"/>
      </c:barChart>
      <c:catAx>
        <c:axId val="126649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6650624"/>
        <c:crosses val="autoZero"/>
        <c:auto val="1"/>
        <c:lblAlgn val="ctr"/>
        <c:lblOffset val="100"/>
        <c:noMultiLvlLbl val="0"/>
      </c:catAx>
      <c:valAx>
        <c:axId val="12665062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2664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68842200675697E-4"/>
          <c:y val="1.4617219789204871E-2"/>
          <c:w val="0.99894862315598654"/>
          <c:h val="0.678662901553369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by product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78BF-4C5B-A2FC-4AC547A9E632}"/>
              </c:ext>
            </c:extLst>
          </c:dPt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78BF-4C5B-A2FC-4AC547A9E632}"/>
              </c:ext>
            </c:extLst>
          </c:dPt>
          <c:dPt>
            <c:idx val="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78BF-4C5B-A2FC-4AC547A9E632}"/>
              </c:ext>
            </c:extLst>
          </c:dPt>
          <c:dPt>
            <c:idx val="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78BF-4C5B-A2FC-4AC547A9E632}"/>
              </c:ext>
            </c:extLst>
          </c:dPt>
          <c:dPt>
            <c:idx val="5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9-78BF-4C5B-A2FC-4AC547A9E632}"/>
              </c:ext>
            </c:extLst>
          </c:dPt>
          <c:dPt>
            <c:idx val="6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B-78BF-4C5B-A2FC-4AC547A9E632}"/>
              </c:ext>
            </c:extLst>
          </c:dPt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78BF-4C5B-A2FC-4AC547A9E63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F-78BF-4C5B-A2FC-4AC547A9E632}"/>
              </c:ext>
            </c:extLst>
          </c:dPt>
          <c:dPt>
            <c:idx val="9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1-78BF-4C5B-A2FC-4AC547A9E632}"/>
              </c:ext>
            </c:extLst>
          </c:dPt>
          <c:dPt>
            <c:idx val="10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3-78BF-4C5B-A2FC-4AC547A9E632}"/>
              </c:ext>
            </c:extLst>
          </c:dPt>
          <c:dPt>
            <c:idx val="1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5-78BF-4C5B-A2FC-4AC547A9E632}"/>
              </c:ext>
            </c:extLst>
          </c:dPt>
          <c:dPt>
            <c:idx val="1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7-78BF-4C5B-A2FC-4AC547A9E632}"/>
              </c:ext>
            </c:extLst>
          </c:dPt>
          <c:dPt>
            <c:idx val="1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9-78BF-4C5B-A2FC-4AC547A9E632}"/>
              </c:ext>
            </c:extLst>
          </c:dPt>
          <c:dPt>
            <c:idx val="1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B-78BF-4C5B-A2FC-4AC547A9E632}"/>
              </c:ext>
            </c:extLst>
          </c:dPt>
          <c:dPt>
            <c:idx val="15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D-78BF-4C5B-A2FC-4AC547A9E632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BF-4C5B-A2FC-4AC547A9E63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BF-4C5B-A2FC-4AC547A9E63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BF-4C5B-A2FC-4AC547A9E6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BF-4C5B-A2FC-4AC547A9E63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BF-4C5B-A2FC-4AC547A9E63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8BF-4C5B-A2FC-4AC547A9E632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8BF-4C5B-A2FC-4AC547A9E632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8BF-4C5B-A2FC-4AC547A9E632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8BF-4C5B-A2FC-4AC547A9E6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Sales 2014YE</c:v>
                </c:pt>
                <c:pt idx="1">
                  <c:v>∆ Sales Powdered and Liquid Beverages</c:v>
                </c:pt>
                <c:pt idx="2">
                  <c:v>∆ Sales Milk products and Ice cream</c:v>
                </c:pt>
                <c:pt idx="3">
                  <c:v>∆ Sales Prepared dishes and cooking aids</c:v>
                </c:pt>
                <c:pt idx="4">
                  <c:v>∆ Sales Confectionery</c:v>
                </c:pt>
                <c:pt idx="5">
                  <c:v>∆ Sales Nutrition and Health Science</c:v>
                </c:pt>
                <c:pt idx="6">
                  <c:v>∆ Sales PetCare</c:v>
                </c:pt>
                <c:pt idx="7">
                  <c:v>∆ Sales Water</c:v>
                </c:pt>
                <c:pt idx="8">
                  <c:v>Sales 2015YE</c:v>
                </c:pt>
                <c:pt idx="9">
                  <c:v>∆ Sales Powdered and Liquid Beverages</c:v>
                </c:pt>
                <c:pt idx="10">
                  <c:v>∆ Sales Milk products and Ice cream</c:v>
                </c:pt>
                <c:pt idx="11">
                  <c:v>∆ Sales Prepared dishes and cooking aids</c:v>
                </c:pt>
                <c:pt idx="12">
                  <c:v>∆ Sales Confectionery</c:v>
                </c:pt>
                <c:pt idx="13">
                  <c:v>∆ Sales Nutrition and Health Science</c:v>
                </c:pt>
                <c:pt idx="14">
                  <c:v>∆ Sales PetCare</c:v>
                </c:pt>
                <c:pt idx="15">
                  <c:v>∆ Sales Water</c:v>
                </c:pt>
                <c:pt idx="16">
                  <c:v>Sales 2016YE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91.611999999999995</c:v>
                </c:pt>
                <c:pt idx="1">
                  <c:v>90.554999999999993</c:v>
                </c:pt>
                <c:pt idx="2">
                  <c:v>90.001999999999995</c:v>
                </c:pt>
                <c:pt idx="3">
                  <c:v>89.048999999999992</c:v>
                </c:pt>
                <c:pt idx="4">
                  <c:v>88.149999999999991</c:v>
                </c:pt>
                <c:pt idx="5">
                  <c:v>88.149999999999991</c:v>
                </c:pt>
                <c:pt idx="6">
                  <c:v>88.398999999999987</c:v>
                </c:pt>
                <c:pt idx="7">
                  <c:v>88.547999999999988</c:v>
                </c:pt>
                <c:pt idx="8">
                  <c:v>88.784999999999982</c:v>
                </c:pt>
                <c:pt idx="9">
                  <c:v>88.784999999999982</c:v>
                </c:pt>
                <c:pt idx="10">
                  <c:v>89.025999999999982</c:v>
                </c:pt>
                <c:pt idx="11">
                  <c:v>88.594999999999985</c:v>
                </c:pt>
                <c:pt idx="12">
                  <c:v>88.403999999999982</c:v>
                </c:pt>
                <c:pt idx="13">
                  <c:v>88.403999999999982</c:v>
                </c:pt>
                <c:pt idx="14">
                  <c:v>88.58799999999998</c:v>
                </c:pt>
                <c:pt idx="15">
                  <c:v>89.166999999999973</c:v>
                </c:pt>
                <c:pt idx="16">
                  <c:v>89.468999999999966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78BF-4C5B-A2FC-4AC547A9E6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F-78BF-4C5B-A2FC-4AC547A9E632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1-78BF-4C5B-A2FC-4AC547A9E632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3-78BF-4C5B-A2FC-4AC547A9E632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5-78BF-4C5B-A2FC-4AC547A9E632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7-78BF-4C5B-A2FC-4AC547A9E632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8-78BF-4C5B-A2FC-4AC547A9E632}"/>
              </c:ext>
            </c:extLst>
          </c:dPt>
          <c:dPt>
            <c:idx val="1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A-78BF-4C5B-A2FC-4AC547A9E632}"/>
              </c:ext>
            </c:extLst>
          </c:dPt>
          <c:dPt>
            <c:idx val="1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C-78BF-4C5B-A2FC-4AC547A9E632}"/>
              </c:ext>
            </c:extLst>
          </c:dPt>
          <c:dPt>
            <c:idx val="1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E-78BF-4C5B-A2FC-4AC547A9E632}"/>
              </c:ext>
            </c:extLst>
          </c:dPt>
          <c:dLbls>
            <c:dLbl>
              <c:idx val="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F-78BF-4C5B-A2FC-4AC547A9E632}"/>
                </c:ext>
              </c:extLst>
            </c:dLbl>
            <c:dLbl>
              <c:idx val="2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0-78BF-4C5B-A2FC-4AC547A9E632}"/>
                </c:ext>
              </c:extLst>
            </c:dLbl>
            <c:dLbl>
              <c:idx val="3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1-78BF-4C5B-A2FC-4AC547A9E632}"/>
                </c:ext>
              </c:extLst>
            </c:dLbl>
            <c:dLbl>
              <c:idx val="4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78BF-4C5B-A2FC-4AC547A9E632}"/>
                </c:ext>
              </c:extLst>
            </c:dLbl>
            <c:dLbl>
              <c:idx val="5"/>
              <c:numFmt formatCode="&quot;+&quot;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78BF-4C5B-A2FC-4AC547A9E632}"/>
                </c:ext>
              </c:extLst>
            </c:dLbl>
            <c:dLbl>
              <c:idx val="7"/>
              <c:numFmt formatCode="&quot;+&quot;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78BF-4C5B-A2FC-4AC547A9E632}"/>
                </c:ext>
              </c:extLst>
            </c:dLbl>
            <c:dLbl>
              <c:idx val="10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2-78BF-4C5B-A2FC-4AC547A9E632}"/>
                </c:ext>
              </c:extLst>
            </c:dLbl>
            <c:dLbl>
              <c:idx val="1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8-78BF-4C5B-A2FC-4AC547A9E632}"/>
                </c:ext>
              </c:extLst>
            </c:dLbl>
            <c:dLbl>
              <c:idx val="12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3-78BF-4C5B-A2FC-4AC547A9E632}"/>
                </c:ext>
              </c:extLst>
            </c:dLbl>
            <c:numFmt formatCode="&quot;+&quot;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Sales 2014YE</c:v>
                </c:pt>
                <c:pt idx="1">
                  <c:v>∆ Sales Powdered and Liquid Beverages</c:v>
                </c:pt>
                <c:pt idx="2">
                  <c:v>∆ Sales Milk products and Ice cream</c:v>
                </c:pt>
                <c:pt idx="3">
                  <c:v>∆ Sales Prepared dishes and cooking aids</c:v>
                </c:pt>
                <c:pt idx="4">
                  <c:v>∆ Sales Confectionery</c:v>
                </c:pt>
                <c:pt idx="5">
                  <c:v>∆ Sales Nutrition and Health Science</c:v>
                </c:pt>
                <c:pt idx="6">
                  <c:v>∆ Sales PetCare</c:v>
                </c:pt>
                <c:pt idx="7">
                  <c:v>∆ Sales Water</c:v>
                </c:pt>
                <c:pt idx="8">
                  <c:v>Sales 2015YE</c:v>
                </c:pt>
                <c:pt idx="9">
                  <c:v>∆ Sales Powdered and Liquid Beverages</c:v>
                </c:pt>
                <c:pt idx="10">
                  <c:v>∆ Sales Milk products and Ice cream</c:v>
                </c:pt>
                <c:pt idx="11">
                  <c:v>∆ Sales Prepared dishes and cooking aids</c:v>
                </c:pt>
                <c:pt idx="12">
                  <c:v>∆ Sales Confectionery</c:v>
                </c:pt>
                <c:pt idx="13">
                  <c:v>∆ Sales Nutrition and Health Science</c:v>
                </c:pt>
                <c:pt idx="14">
                  <c:v>∆ Sales PetCare</c:v>
                </c:pt>
                <c:pt idx="15">
                  <c:v>∆ Sales Water</c:v>
                </c:pt>
                <c:pt idx="16">
                  <c:v>Sales 2016YE</c:v>
                </c:pt>
              </c:strCache>
            </c:strRef>
          </c:cat>
          <c:val>
            <c:numRef>
              <c:f>Sheet1!$C$2:$C$18</c:f>
              <c:numCache>
                <c:formatCode>#,##0.0</c:formatCode>
                <c:ptCount val="17"/>
                <c:pt idx="1">
                  <c:v>1.0569999999999986</c:v>
                </c:pt>
                <c:pt idx="2">
                  <c:v>0.55299999999999905</c:v>
                </c:pt>
                <c:pt idx="3">
                  <c:v>0.9529999999999994</c:v>
                </c:pt>
                <c:pt idx="4">
                  <c:v>0.89900000000000091</c:v>
                </c:pt>
                <c:pt idx="5">
                  <c:v>0.24899999999999878</c:v>
                </c:pt>
                <c:pt idx="6">
                  <c:v>0.14899999999999913</c:v>
                </c:pt>
                <c:pt idx="7">
                  <c:v>0.2370000000000001</c:v>
                </c:pt>
                <c:pt idx="9">
                  <c:v>0.5470000000000006</c:v>
                </c:pt>
                <c:pt idx="10">
                  <c:v>0.30600000000000094</c:v>
                </c:pt>
                <c:pt idx="11">
                  <c:v>0.43100000000000094</c:v>
                </c:pt>
                <c:pt idx="12">
                  <c:v>0.19099999999999895</c:v>
                </c:pt>
                <c:pt idx="13">
                  <c:v>0.18400000000000105</c:v>
                </c:pt>
                <c:pt idx="14">
                  <c:v>0.57900000000000063</c:v>
                </c:pt>
                <c:pt idx="15">
                  <c:v>0.3019999999999996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78BF-4C5B-A2FC-4AC547A9E6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26721024"/>
        <c:axId val="126722816"/>
      </c:barChart>
      <c:catAx>
        <c:axId val="126721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000"/>
            </a:pPr>
            <a:endParaRPr lang="en-US"/>
          </a:p>
        </c:txPr>
        <c:crossAx val="126722816"/>
        <c:crosses val="autoZero"/>
        <c:auto val="1"/>
        <c:lblAlgn val="ctr"/>
        <c:lblOffset val="100"/>
        <c:noMultiLvlLbl val="0"/>
      </c:catAx>
      <c:valAx>
        <c:axId val="126722816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126721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23/12/2017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evolution 2014 – 2016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24438991"/>
              </p:ext>
            </p:extLst>
          </p:nvPr>
        </p:nvGraphicFramePr>
        <p:xfrm>
          <a:off x="539750" y="2708920"/>
          <a:ext cx="8071321" cy="3599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39552" y="1124744"/>
            <a:ext cx="8064698" cy="288032"/>
            <a:chOff x="539552" y="1124744"/>
            <a:chExt cx="3887986" cy="288032"/>
          </a:xfrm>
        </p:grpSpPr>
        <p:sp>
          <p:nvSpPr>
            <p:cNvPr id="10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Sales evolution by reporting segment (</a:t>
              </a:r>
              <a:r>
                <a:rPr lang="en-GB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CHFbn</a:t>
              </a:r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ubtitle 2"/>
          <p:cNvSpPr txBox="1">
            <a:spLocks/>
          </p:cNvSpPr>
          <p:nvPr/>
        </p:nvSpPr>
        <p:spPr>
          <a:xfrm>
            <a:off x="521494" y="1484784"/>
            <a:ext cx="8082756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is organized into three geographic zones and several globally managed businesses (GMB)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EMENA: Europe, Middle East and North Africa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AMS: Americas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AOA: Asia, Oceania and sub-Saharan Africa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GMB: Nestlé Waters, Nestlé Nutrition, Nespresso, Nestlé Health Science, Nestlé Skin Health, Nestlé Professional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-18256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Geographic zones and GMB that meet the quantitative threshold of 10% of total sales or trading operating profit are considered separate reporting segments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</p:spTree>
    <p:extLst>
      <p:ext uri="{BB962C8B-B14F-4D97-AF65-F5344CB8AC3E}">
        <p14:creationId xmlns:p14="http://schemas.microsoft.com/office/powerpoint/2010/main" val="394642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evolution 2014 – 2016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75065916"/>
              </p:ext>
            </p:extLst>
          </p:nvPr>
        </p:nvGraphicFramePr>
        <p:xfrm>
          <a:off x="532929" y="1412776"/>
          <a:ext cx="8071321" cy="48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39552" y="1124744"/>
            <a:ext cx="8064698" cy="288032"/>
            <a:chOff x="539552" y="1124744"/>
            <a:chExt cx="3887986" cy="288032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Sales evolution by product group (</a:t>
              </a:r>
              <a:r>
                <a:rPr lang="en-GB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CHFbn</a:t>
              </a:r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</p:spTree>
    <p:extLst>
      <p:ext uri="{BB962C8B-B14F-4D97-AF65-F5344CB8AC3E}">
        <p14:creationId xmlns:p14="http://schemas.microsoft.com/office/powerpoint/2010/main" val="4078313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122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687</cp:revision>
  <cp:lastPrinted>2017-04-05T09:28:08Z</cp:lastPrinted>
  <dcterms:created xsi:type="dcterms:W3CDTF">2017-03-31T20:17:35Z</dcterms:created>
  <dcterms:modified xsi:type="dcterms:W3CDTF">2017-12-23T18:14:40Z</dcterms:modified>
</cp:coreProperties>
</file>